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59" r:id="rId8"/>
    <p:sldId id="268" r:id="rId9"/>
    <p:sldId id="264" r:id="rId10"/>
    <p:sldId id="263" r:id="rId11"/>
    <p:sldId id="266" r:id="rId12"/>
    <p:sldId id="265" r:id="rId13"/>
    <p:sldId id="267" r:id="rId14"/>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86DCC54-03BD-46E1-869A-25FF549E3630}" type="datetimeFigureOut">
              <a:rPr lang="vi-VN" smtClean="0"/>
              <a:t>09/11/2022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FDCC91-C352-4E81-B761-312EB1DCEAC8}" type="slidenum">
              <a:rPr lang="vi-VN" smtClean="0"/>
              <a:t>‹#›</a:t>
            </a:fld>
            <a:endParaRPr lang="vi-VN"/>
          </a:p>
        </p:txBody>
      </p:sp>
    </p:spTree>
    <p:extLst>
      <p:ext uri="{BB962C8B-B14F-4D97-AF65-F5344CB8AC3E}">
        <p14:creationId xmlns:p14="http://schemas.microsoft.com/office/powerpoint/2010/main" val="316535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86DCC54-03BD-46E1-869A-25FF549E3630}" type="datetimeFigureOut">
              <a:rPr lang="vi-VN" smtClean="0"/>
              <a:t>10/11/2022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FDCC91-C352-4E81-B761-312EB1DCEAC8}" type="slidenum">
              <a:rPr lang="vi-VN" smtClean="0"/>
              <a:t>‹#›</a:t>
            </a:fld>
            <a:endParaRPr lang="vi-VN"/>
          </a:p>
        </p:txBody>
      </p:sp>
    </p:spTree>
    <p:extLst>
      <p:ext uri="{BB962C8B-B14F-4D97-AF65-F5344CB8AC3E}">
        <p14:creationId xmlns:p14="http://schemas.microsoft.com/office/powerpoint/2010/main" val="129015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86DCC54-03BD-46E1-869A-25FF549E3630}" type="datetimeFigureOut">
              <a:rPr lang="vi-VN" smtClean="0"/>
              <a:t>10/11/2022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FDCC91-C352-4E81-B761-312EB1DCEAC8}" type="slidenum">
              <a:rPr lang="vi-VN" smtClean="0"/>
              <a:t>‹#›</a:t>
            </a:fld>
            <a:endParaRPr lang="vi-VN"/>
          </a:p>
        </p:txBody>
      </p:sp>
    </p:spTree>
    <p:extLst>
      <p:ext uri="{BB962C8B-B14F-4D97-AF65-F5344CB8AC3E}">
        <p14:creationId xmlns:p14="http://schemas.microsoft.com/office/powerpoint/2010/main" val="49368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86DCC54-03BD-46E1-869A-25FF549E3630}" type="datetimeFigureOut">
              <a:rPr lang="vi-VN" smtClean="0"/>
              <a:t>10/11/2022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FDCC91-C352-4E81-B761-312EB1DCEAC8}" type="slidenum">
              <a:rPr lang="vi-VN" smtClean="0"/>
              <a:t>‹#›</a:t>
            </a:fld>
            <a:endParaRPr lang="vi-VN"/>
          </a:p>
        </p:txBody>
      </p:sp>
    </p:spTree>
    <p:extLst>
      <p:ext uri="{BB962C8B-B14F-4D97-AF65-F5344CB8AC3E}">
        <p14:creationId xmlns:p14="http://schemas.microsoft.com/office/powerpoint/2010/main" val="4235523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6DCC54-03BD-46E1-869A-25FF549E3630}" type="datetimeFigureOut">
              <a:rPr lang="vi-VN" smtClean="0"/>
              <a:t>10/11/2022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FDCC91-C352-4E81-B761-312EB1DCEAC8}" type="slidenum">
              <a:rPr lang="vi-VN" smtClean="0"/>
              <a:t>‹#›</a:t>
            </a:fld>
            <a:endParaRPr lang="vi-VN"/>
          </a:p>
        </p:txBody>
      </p:sp>
    </p:spTree>
    <p:extLst>
      <p:ext uri="{BB962C8B-B14F-4D97-AF65-F5344CB8AC3E}">
        <p14:creationId xmlns:p14="http://schemas.microsoft.com/office/powerpoint/2010/main" val="38416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86DCC54-03BD-46E1-869A-25FF549E3630}" type="datetimeFigureOut">
              <a:rPr lang="vi-VN" smtClean="0"/>
              <a:t>10/11/2022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4FDCC91-C352-4E81-B761-312EB1DCEAC8}" type="slidenum">
              <a:rPr lang="vi-VN" smtClean="0"/>
              <a:t>‹#›</a:t>
            </a:fld>
            <a:endParaRPr lang="vi-VN"/>
          </a:p>
        </p:txBody>
      </p:sp>
    </p:spTree>
    <p:extLst>
      <p:ext uri="{BB962C8B-B14F-4D97-AF65-F5344CB8AC3E}">
        <p14:creationId xmlns:p14="http://schemas.microsoft.com/office/powerpoint/2010/main" val="168240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86DCC54-03BD-46E1-869A-25FF549E3630}" type="datetimeFigureOut">
              <a:rPr lang="vi-VN" smtClean="0"/>
              <a:t>10/11/2022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4FDCC91-C352-4E81-B761-312EB1DCEAC8}" type="slidenum">
              <a:rPr lang="vi-VN" smtClean="0"/>
              <a:t>‹#›</a:t>
            </a:fld>
            <a:endParaRPr lang="vi-VN"/>
          </a:p>
        </p:txBody>
      </p:sp>
    </p:spTree>
    <p:extLst>
      <p:ext uri="{BB962C8B-B14F-4D97-AF65-F5344CB8AC3E}">
        <p14:creationId xmlns:p14="http://schemas.microsoft.com/office/powerpoint/2010/main" val="17302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86DCC54-03BD-46E1-869A-25FF549E3630}" type="datetimeFigureOut">
              <a:rPr lang="vi-VN" smtClean="0"/>
              <a:t>10/11/2022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4FDCC91-C352-4E81-B761-312EB1DCEAC8}" type="slidenum">
              <a:rPr lang="vi-VN" smtClean="0"/>
              <a:t>‹#›</a:t>
            </a:fld>
            <a:endParaRPr lang="vi-VN"/>
          </a:p>
        </p:txBody>
      </p:sp>
    </p:spTree>
    <p:extLst>
      <p:ext uri="{BB962C8B-B14F-4D97-AF65-F5344CB8AC3E}">
        <p14:creationId xmlns:p14="http://schemas.microsoft.com/office/powerpoint/2010/main" val="93167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DCC54-03BD-46E1-869A-25FF549E3630}" type="datetimeFigureOut">
              <a:rPr lang="vi-VN" smtClean="0"/>
              <a:t>10/11/2022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4FDCC91-C352-4E81-B761-312EB1DCEAC8}" type="slidenum">
              <a:rPr lang="vi-VN" smtClean="0"/>
              <a:t>‹#›</a:t>
            </a:fld>
            <a:endParaRPr lang="vi-VN"/>
          </a:p>
        </p:txBody>
      </p:sp>
    </p:spTree>
    <p:extLst>
      <p:ext uri="{BB962C8B-B14F-4D97-AF65-F5344CB8AC3E}">
        <p14:creationId xmlns:p14="http://schemas.microsoft.com/office/powerpoint/2010/main" val="325989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DCC54-03BD-46E1-869A-25FF549E3630}" type="datetimeFigureOut">
              <a:rPr lang="vi-VN" smtClean="0"/>
              <a:t>10/11/2022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4FDCC91-C352-4E81-B761-312EB1DCEAC8}" type="slidenum">
              <a:rPr lang="vi-VN" smtClean="0"/>
              <a:t>‹#›</a:t>
            </a:fld>
            <a:endParaRPr lang="vi-VN"/>
          </a:p>
        </p:txBody>
      </p:sp>
    </p:spTree>
    <p:extLst>
      <p:ext uri="{BB962C8B-B14F-4D97-AF65-F5344CB8AC3E}">
        <p14:creationId xmlns:p14="http://schemas.microsoft.com/office/powerpoint/2010/main" val="209990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DCC54-03BD-46E1-869A-25FF549E3630}" type="datetimeFigureOut">
              <a:rPr lang="vi-VN" smtClean="0"/>
              <a:t>10/11/2022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4FDCC91-C352-4E81-B761-312EB1DCEAC8}" type="slidenum">
              <a:rPr lang="vi-VN" smtClean="0"/>
              <a:t>‹#›</a:t>
            </a:fld>
            <a:endParaRPr lang="vi-VN"/>
          </a:p>
        </p:txBody>
      </p:sp>
    </p:spTree>
    <p:extLst>
      <p:ext uri="{BB962C8B-B14F-4D97-AF65-F5344CB8AC3E}">
        <p14:creationId xmlns:p14="http://schemas.microsoft.com/office/powerpoint/2010/main" val="216556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DCC54-03BD-46E1-869A-25FF549E3630}" type="datetimeFigureOut">
              <a:rPr lang="vi-VN" smtClean="0"/>
              <a:t>09/11/2022</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DCC91-C352-4E81-B761-312EB1DCEAC8}" type="slidenum">
              <a:rPr lang="vi-VN" smtClean="0"/>
              <a:t>‹#›</a:t>
            </a:fld>
            <a:endParaRPr lang="vi-VN"/>
          </a:p>
        </p:txBody>
      </p:sp>
    </p:spTree>
    <p:extLst>
      <p:ext uri="{BB962C8B-B14F-4D97-AF65-F5344CB8AC3E}">
        <p14:creationId xmlns:p14="http://schemas.microsoft.com/office/powerpoint/2010/main" val="2716441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35696" y="647110"/>
            <a:ext cx="6210354" cy="523220"/>
          </a:xfrm>
          <a:prstGeom prst="rect">
            <a:avLst/>
          </a:prstGeom>
        </p:spPr>
        <p:txBody>
          <a:bodyPr wrap="none">
            <a:spAutoFit/>
          </a:bodyPr>
          <a:lstStyle/>
          <a:p>
            <a:r>
              <a:rPr lang="vi-VN" sz="2800" b="1" dirty="0" smtClean="0">
                <a:solidFill>
                  <a:srgbClr val="FF0000"/>
                </a:solidFill>
              </a:rPr>
              <a:t>BÀI 6: CÁCH MẠNG CÔNG NGHIỆP</a:t>
            </a:r>
            <a:endParaRPr lang="vi-VN" sz="2800" b="1" dirty="0">
              <a:solidFill>
                <a:srgbClr val="FF0000"/>
              </a:solidFill>
            </a:endParaRPr>
          </a:p>
        </p:txBody>
      </p:sp>
      <p:sp>
        <p:nvSpPr>
          <p:cNvPr id="6" name="Rectangle 5"/>
          <p:cNvSpPr/>
          <p:nvPr/>
        </p:nvSpPr>
        <p:spPr>
          <a:xfrm>
            <a:off x="991617" y="2420888"/>
            <a:ext cx="6748735" cy="923330"/>
          </a:xfrm>
          <a:prstGeom prst="rect">
            <a:avLst/>
          </a:prstGeom>
        </p:spPr>
        <p:txBody>
          <a:bodyPr wrap="square">
            <a:spAutoFit/>
          </a:bodyPr>
          <a:lstStyle/>
          <a:p>
            <a:r>
              <a:rPr lang="en-US" b="1" dirty="0" err="1" smtClean="0">
                <a:latin typeface="Arial" pitchFamily="34" charset="0"/>
                <a:cs typeface="Arial" pitchFamily="34" charset="0"/>
              </a:rPr>
              <a:t>Sau</a:t>
            </a:r>
            <a:r>
              <a:rPr lang="en-US" b="1" dirty="0" smtClean="0">
                <a:latin typeface="Arial" pitchFamily="34" charset="0"/>
                <a:cs typeface="Arial" pitchFamily="34" charset="0"/>
              </a:rPr>
              <a:t> </a:t>
            </a:r>
            <a:r>
              <a:rPr lang="en-US" b="1" dirty="0" err="1" smtClean="0">
                <a:latin typeface="Arial" pitchFamily="34" charset="0"/>
                <a:cs typeface="Arial" pitchFamily="34" charset="0"/>
              </a:rPr>
              <a:t>khi</a:t>
            </a:r>
            <a:r>
              <a:rPr lang="en-US" b="1" dirty="0" smtClean="0">
                <a:latin typeface="Arial" pitchFamily="34" charset="0"/>
                <a:cs typeface="Arial" pitchFamily="34" charset="0"/>
              </a:rPr>
              <a:t> </a:t>
            </a:r>
            <a:r>
              <a:rPr lang="en-US" b="1" dirty="0" err="1" smtClean="0">
                <a:latin typeface="Arial" pitchFamily="34" charset="0"/>
                <a:cs typeface="Arial" pitchFamily="34" charset="0"/>
              </a:rPr>
              <a:t>học</a:t>
            </a:r>
            <a:r>
              <a:rPr lang="en-US" b="1" dirty="0" smtClean="0">
                <a:latin typeface="Arial" pitchFamily="34" charset="0"/>
                <a:cs typeface="Arial" pitchFamily="34" charset="0"/>
              </a:rPr>
              <a:t> </a:t>
            </a:r>
            <a:r>
              <a:rPr lang="en-US" b="1" dirty="0" err="1" smtClean="0">
                <a:latin typeface="Arial" pitchFamily="34" charset="0"/>
                <a:cs typeface="Arial" pitchFamily="34" charset="0"/>
              </a:rPr>
              <a:t>xong</a:t>
            </a:r>
            <a:r>
              <a:rPr lang="en-US" b="1" dirty="0" smtClean="0">
                <a:latin typeface="Arial" pitchFamily="34" charset="0"/>
                <a:cs typeface="Arial" pitchFamily="34" charset="0"/>
              </a:rPr>
              <a:t> </a:t>
            </a:r>
            <a:r>
              <a:rPr lang="en-US" b="1" dirty="0" err="1" smtClean="0">
                <a:latin typeface="Arial" pitchFamily="34" charset="0"/>
                <a:cs typeface="Arial" pitchFamily="34" charset="0"/>
              </a:rPr>
              <a:t>bài</a:t>
            </a:r>
            <a:r>
              <a:rPr lang="en-US" b="1" dirty="0" smtClean="0">
                <a:latin typeface="Arial" pitchFamily="34" charset="0"/>
                <a:cs typeface="Arial" pitchFamily="34" charset="0"/>
              </a:rPr>
              <a:t> </a:t>
            </a:r>
            <a:r>
              <a:rPr lang="en-US" b="1" dirty="0" err="1" smtClean="0">
                <a:latin typeface="Arial" pitchFamily="34" charset="0"/>
                <a:cs typeface="Arial" pitchFamily="34" charset="0"/>
              </a:rPr>
              <a:t>này</a:t>
            </a:r>
            <a:r>
              <a:rPr lang="en-US" b="1" dirty="0" smtClean="0">
                <a:latin typeface="Arial" pitchFamily="34" charset="0"/>
                <a:cs typeface="Arial" pitchFamily="34" charset="0"/>
              </a:rPr>
              <a:t>, </a:t>
            </a:r>
            <a:r>
              <a:rPr lang="en-US" b="1" dirty="0" err="1" smtClean="0">
                <a:latin typeface="Arial" pitchFamily="34" charset="0"/>
                <a:cs typeface="Arial" pitchFamily="34" charset="0"/>
              </a:rPr>
              <a:t>em</a:t>
            </a:r>
            <a:r>
              <a:rPr lang="en-US" b="1" dirty="0" smtClean="0">
                <a:latin typeface="Arial" pitchFamily="34" charset="0"/>
                <a:cs typeface="Arial" pitchFamily="34" charset="0"/>
              </a:rPr>
              <a:t> </a:t>
            </a:r>
            <a:r>
              <a:rPr lang="en-US" b="1" dirty="0" err="1" smtClean="0">
                <a:latin typeface="Arial" pitchFamily="34" charset="0"/>
                <a:cs typeface="Arial" pitchFamily="34" charset="0"/>
              </a:rPr>
              <a:t>sẽ</a:t>
            </a:r>
            <a:r>
              <a:rPr lang="en-US" b="1" dirty="0" smtClean="0">
                <a:latin typeface="Arial" pitchFamily="34" charset="0"/>
                <a:cs typeface="Arial" pitchFamily="34" charset="0"/>
              </a:rPr>
              <a:t>:</a:t>
            </a:r>
          </a:p>
          <a:p>
            <a:r>
              <a:rPr lang="en-US" dirty="0" err="1" smtClean="0">
                <a:latin typeface="Arial" pitchFamily="34" charset="0"/>
                <a:cs typeface="Arial" pitchFamily="34" charset="0"/>
              </a:rPr>
              <a:t>Tóm</a:t>
            </a:r>
            <a:r>
              <a:rPr lang="en-US" dirty="0" smtClean="0">
                <a:latin typeface="Arial" pitchFamily="34" charset="0"/>
                <a:cs typeface="Arial" pitchFamily="34" charset="0"/>
              </a:rPr>
              <a:t> </a:t>
            </a:r>
            <a:r>
              <a:rPr lang="en-US" dirty="0" err="1" smtClean="0">
                <a:latin typeface="Arial" pitchFamily="34" charset="0"/>
                <a:cs typeface="Arial" pitchFamily="34" charset="0"/>
              </a:rPr>
              <a:t>tắt</a:t>
            </a:r>
            <a:r>
              <a:rPr lang="en-US" dirty="0" smtClean="0">
                <a:latin typeface="Arial" pitchFamily="34" charset="0"/>
                <a:cs typeface="Arial" pitchFamily="34" charset="0"/>
              </a:rPr>
              <a:t> </a:t>
            </a:r>
            <a:r>
              <a:rPr lang="en-US" dirty="0" err="1" smtClean="0">
                <a:latin typeface="Arial" pitchFamily="34" charset="0"/>
                <a:cs typeface="Arial" pitchFamily="34" charset="0"/>
              </a:rPr>
              <a:t>được</a:t>
            </a:r>
            <a:r>
              <a:rPr lang="en-US" dirty="0" smtClean="0">
                <a:latin typeface="Arial" pitchFamily="34" charset="0"/>
                <a:cs typeface="Arial" pitchFamily="34" charset="0"/>
              </a:rPr>
              <a:t> </a:t>
            </a:r>
            <a:r>
              <a:rPr lang="en-US" dirty="0" err="1" smtClean="0">
                <a:latin typeface="Arial" pitchFamily="34" charset="0"/>
                <a:cs typeface="Arial" pitchFamily="34" charset="0"/>
              </a:rPr>
              <a:t>nội</a:t>
            </a:r>
            <a:r>
              <a:rPr lang="en-US" dirty="0" smtClean="0">
                <a:latin typeface="Arial" pitchFamily="34" charset="0"/>
                <a:cs typeface="Arial" pitchFamily="34" charset="0"/>
              </a:rPr>
              <a:t> dung </a:t>
            </a:r>
            <a:r>
              <a:rPr lang="en-US" dirty="0" err="1" smtClean="0">
                <a:latin typeface="Arial" pitchFamily="34" charset="0"/>
                <a:cs typeface="Arial" pitchFamily="34" charset="0"/>
              </a:rPr>
              <a:t>cơ</a:t>
            </a:r>
            <a:r>
              <a:rPr lang="en-US" dirty="0" smtClean="0">
                <a:latin typeface="Arial" pitchFamily="34" charset="0"/>
                <a:cs typeface="Arial" pitchFamily="34" charset="0"/>
              </a:rPr>
              <a:t> </a:t>
            </a:r>
            <a:r>
              <a:rPr lang="en-US" dirty="0" err="1" smtClean="0">
                <a:latin typeface="Arial" pitchFamily="34" charset="0"/>
                <a:cs typeface="Arial" pitchFamily="34" charset="0"/>
              </a:rPr>
              <a:t>bản</a:t>
            </a:r>
            <a:r>
              <a:rPr lang="en-US" dirty="0" smtClean="0">
                <a:latin typeface="Arial" pitchFamily="34" charset="0"/>
                <a:cs typeface="Arial" pitchFamily="34" charset="0"/>
              </a:rPr>
              <a:t>, </a:t>
            </a:r>
            <a:r>
              <a:rPr lang="en-US" dirty="0" err="1" smtClean="0">
                <a:latin typeface="Arial" pitchFamily="34" charset="0"/>
                <a:cs typeface="Arial" pitchFamily="34" charset="0"/>
              </a:rPr>
              <a:t>vai</a:t>
            </a:r>
            <a:r>
              <a:rPr lang="en-US" dirty="0" smtClean="0">
                <a:latin typeface="Arial" pitchFamily="34" charset="0"/>
                <a:cs typeface="Arial" pitchFamily="34" charset="0"/>
              </a:rPr>
              <a:t> </a:t>
            </a:r>
            <a:r>
              <a:rPr lang="en-US" dirty="0" err="1" smtClean="0">
                <a:latin typeface="Arial" pitchFamily="34" charset="0"/>
                <a:cs typeface="Arial" pitchFamily="34" charset="0"/>
              </a:rPr>
              <a:t>trò</a:t>
            </a:r>
            <a:r>
              <a:rPr lang="en-US" dirty="0" smtClean="0">
                <a:latin typeface="Arial" pitchFamily="34" charset="0"/>
                <a:cs typeface="Arial" pitchFamily="34" charset="0"/>
              </a:rPr>
              <a:t>, </a:t>
            </a:r>
            <a:r>
              <a:rPr lang="en-US" dirty="0" err="1" smtClean="0">
                <a:latin typeface="Arial" pitchFamily="34" charset="0"/>
                <a:cs typeface="Arial" pitchFamily="34" charset="0"/>
              </a:rPr>
              <a:t>đặc</a:t>
            </a:r>
            <a:r>
              <a:rPr lang="en-US" dirty="0" smtClean="0">
                <a:latin typeface="Arial" pitchFamily="34" charset="0"/>
                <a:cs typeface="Arial" pitchFamily="34" charset="0"/>
              </a:rPr>
              <a:t> </a:t>
            </a:r>
            <a:r>
              <a:rPr lang="en-US" dirty="0" err="1" smtClean="0">
                <a:latin typeface="Arial" pitchFamily="34" charset="0"/>
                <a:cs typeface="Arial" pitchFamily="34" charset="0"/>
              </a:rPr>
              <a:t>điểmcủa</a:t>
            </a:r>
            <a:r>
              <a:rPr lang="en-US" dirty="0" smtClean="0">
                <a:latin typeface="Arial" pitchFamily="34" charset="0"/>
                <a:cs typeface="Arial" pitchFamily="34" charset="0"/>
              </a:rPr>
              <a:t>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cuộc</a:t>
            </a:r>
            <a:r>
              <a:rPr lang="en-US" dirty="0" smtClean="0">
                <a:latin typeface="Arial" pitchFamily="34" charset="0"/>
                <a:cs typeface="Arial" pitchFamily="34" charset="0"/>
              </a:rPr>
              <a:t> </a:t>
            </a:r>
            <a:r>
              <a:rPr lang="en-US" dirty="0" err="1" smtClean="0">
                <a:latin typeface="Arial" pitchFamily="34" charset="0"/>
                <a:cs typeface="Arial" pitchFamily="34" charset="0"/>
              </a:rPr>
              <a:t>cách</a:t>
            </a:r>
            <a:r>
              <a:rPr lang="en-US" dirty="0" smtClean="0">
                <a:latin typeface="Arial" pitchFamily="34" charset="0"/>
                <a:cs typeface="Arial" pitchFamily="34" charset="0"/>
              </a:rPr>
              <a:t> </a:t>
            </a:r>
            <a:r>
              <a:rPr lang="en-US" dirty="0" err="1" smtClean="0">
                <a:latin typeface="Arial" pitchFamily="34" charset="0"/>
                <a:cs typeface="Arial" pitchFamily="34" charset="0"/>
              </a:rPr>
              <a:t>mạng</a:t>
            </a:r>
            <a:r>
              <a:rPr lang="en-US" dirty="0" smtClean="0">
                <a:latin typeface="Arial" pitchFamily="34" charset="0"/>
                <a:cs typeface="Arial" pitchFamily="34" charset="0"/>
              </a:rPr>
              <a:t> </a:t>
            </a:r>
            <a:r>
              <a:rPr lang="en-US" dirty="0" err="1" smtClean="0">
                <a:latin typeface="Arial" pitchFamily="34" charset="0"/>
                <a:cs typeface="Arial" pitchFamily="34" charset="0"/>
              </a:rPr>
              <a:t>công</a:t>
            </a:r>
            <a:r>
              <a:rPr lang="en-US" dirty="0" smtClean="0">
                <a:latin typeface="Arial" pitchFamily="34" charset="0"/>
                <a:cs typeface="Arial" pitchFamily="34" charset="0"/>
              </a:rPr>
              <a:t> </a:t>
            </a:r>
            <a:r>
              <a:rPr lang="en-US" dirty="0" err="1" smtClean="0">
                <a:latin typeface="Arial" pitchFamily="34" charset="0"/>
                <a:cs typeface="Arial" pitchFamily="34" charset="0"/>
              </a:rPr>
              <a:t>nghiệp</a:t>
            </a:r>
            <a:endParaRPr lang="vi-VN" dirty="0">
              <a:latin typeface="Arial" pitchFamily="34" charset="0"/>
              <a:cs typeface="Arial" pitchFamily="34" charset="0"/>
            </a:endParaRPr>
          </a:p>
        </p:txBody>
      </p:sp>
    </p:spTree>
    <p:extLst>
      <p:ext uri="{BB962C8B-B14F-4D97-AF65-F5344CB8AC3E}">
        <p14:creationId xmlns:p14="http://schemas.microsoft.com/office/powerpoint/2010/main" val="27530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668" y="364014"/>
            <a:ext cx="4275529" cy="369332"/>
          </a:xfrm>
          <a:prstGeom prst="rect">
            <a:avLst/>
          </a:prstGeom>
        </p:spPr>
        <p:txBody>
          <a:bodyPr wrap="none">
            <a:spAutoFit/>
          </a:bodyPr>
          <a:lstStyle/>
          <a:p>
            <a:r>
              <a:rPr lang="vi-VN" b="1" dirty="0" smtClean="0"/>
              <a:t>4. Cách mạng công nghiệp lần thứ tư</a:t>
            </a:r>
            <a:endParaRPr lang="vi-VN" b="1" dirty="0"/>
          </a:p>
        </p:txBody>
      </p:sp>
      <p:sp>
        <p:nvSpPr>
          <p:cNvPr id="3" name="Rectangle 2"/>
          <p:cNvSpPr/>
          <p:nvPr/>
        </p:nvSpPr>
        <p:spPr>
          <a:xfrm>
            <a:off x="6804248" y="908720"/>
            <a:ext cx="2051720" cy="1754326"/>
          </a:xfrm>
          <a:prstGeom prst="rect">
            <a:avLst/>
          </a:prstGeom>
          <a:solidFill>
            <a:schemeClr val="bg2"/>
          </a:solidFill>
        </p:spPr>
        <p:txBody>
          <a:bodyPr wrap="square">
            <a:spAutoFit/>
          </a:bodyPr>
          <a:lstStyle/>
          <a:p>
            <a:r>
              <a:rPr lang="vi-VN" dirty="0" smtClean="0">
                <a:solidFill>
                  <a:srgbClr val="FF0000"/>
                </a:solidFill>
              </a:rPr>
              <a:t>: Theo em, điều khiển thông minh (Hình 6.5) đã tác động đến sản xuất và đời sống như thế nào?</a:t>
            </a:r>
            <a:endParaRPr lang="vi-VN"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60" y="908720"/>
            <a:ext cx="632777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4360" y="4797152"/>
            <a:ext cx="7722756" cy="1754326"/>
          </a:xfrm>
          <a:prstGeom prst="rect">
            <a:avLst/>
          </a:prstGeom>
        </p:spPr>
        <p:txBody>
          <a:bodyPr wrap="square">
            <a:spAutoFit/>
          </a:bodyPr>
          <a:lstStyle/>
          <a:p>
            <a:r>
              <a:rPr lang="vi-VN" dirty="0" smtClean="0"/>
              <a:t>- Lợi ích</a:t>
            </a:r>
          </a:p>
          <a:p>
            <a:r>
              <a:rPr lang="vi-VN" dirty="0" smtClean="0"/>
              <a:t>+ Làm tăng năng suất lao động và độ chính xác cao hơn</a:t>
            </a:r>
          </a:p>
          <a:p>
            <a:r>
              <a:rPr lang="vi-VN" dirty="0" smtClean="0"/>
              <a:t>+ Giá thành sản phẩm rẻ hơn</a:t>
            </a:r>
          </a:p>
          <a:p>
            <a:r>
              <a:rPr lang="vi-VN" dirty="0" smtClean="0"/>
              <a:t>+ Giúp con người tạo ra nhiều vật chất hơn</a:t>
            </a:r>
          </a:p>
          <a:p>
            <a:r>
              <a:rPr lang="vi-VN" dirty="0" smtClean="0"/>
              <a:t>- Tuy nhiên, mặt trái của điều khiển thông minh làm con người phụ thuộc công nghệ hơn và làm tăng nguy cơ thất nghiệp của lao động phổ thông</a:t>
            </a:r>
            <a:endParaRPr lang="vi-VN" dirty="0"/>
          </a:p>
        </p:txBody>
      </p:sp>
    </p:spTree>
    <p:extLst>
      <p:ext uri="{BB962C8B-B14F-4D97-AF65-F5344CB8AC3E}">
        <p14:creationId xmlns:p14="http://schemas.microsoft.com/office/powerpoint/2010/main" val="98750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924" y="476672"/>
            <a:ext cx="7704856" cy="5632311"/>
          </a:xfrm>
          <a:prstGeom prst="rect">
            <a:avLst/>
          </a:prstGeom>
        </p:spPr>
        <p:txBody>
          <a:bodyPr wrap="square">
            <a:spAutoFit/>
          </a:bodyPr>
          <a:lstStyle/>
          <a:p>
            <a:r>
              <a:rPr lang="vi-VN" b="1" dirty="0" smtClean="0"/>
              <a:t>4. Cách mạng công nghiệp lần thứ tư</a:t>
            </a:r>
          </a:p>
          <a:p>
            <a:r>
              <a:rPr lang="vi-VN" dirty="0" smtClean="0"/>
              <a:t>a. Bối cảnh ra đời và những thành tựu về công nghệ</a:t>
            </a:r>
          </a:p>
          <a:p>
            <a:r>
              <a:rPr lang="vi-VN" dirty="0" smtClean="0"/>
              <a:t>* Bối cảnh</a:t>
            </a:r>
          </a:p>
          <a:p>
            <a:r>
              <a:rPr lang="vi-VN" dirty="0" smtClean="0"/>
              <a:t>- Năm 2016, diễn đàn kinh tế thế giới với chủ đề “Làm chủ cách mạng công nghiệp lần thứ tư” đánh dấu sự khởi đầu của cách mạng công nghiệp lần thứ tư.</a:t>
            </a:r>
          </a:p>
          <a:p>
            <a:r>
              <a:rPr lang="vi-VN" dirty="0" smtClean="0"/>
              <a:t>* Thành tựu</a:t>
            </a:r>
          </a:p>
          <a:p>
            <a:r>
              <a:rPr lang="vi-VN" dirty="0" smtClean="0"/>
              <a:t>- Robot thế hệ mới</a:t>
            </a:r>
          </a:p>
          <a:p>
            <a:r>
              <a:rPr lang="vi-VN" dirty="0" smtClean="0"/>
              <a:t>- Xe tự lái</a:t>
            </a:r>
          </a:p>
          <a:p>
            <a:r>
              <a:rPr lang="vi-VN" dirty="0" smtClean="0"/>
              <a:t>- Vật liệu thông minh và công nghệ cao</a:t>
            </a:r>
          </a:p>
          <a:p>
            <a:r>
              <a:rPr lang="vi-VN" dirty="0" smtClean="0"/>
              <a:t>b. Vai trò và đặc điểm của cách mạng công nghiệp lần thứ ba.</a:t>
            </a:r>
          </a:p>
          <a:p>
            <a:r>
              <a:rPr lang="vi-VN" dirty="0" smtClean="0"/>
              <a:t>* Đặc trưng:</a:t>
            </a:r>
          </a:p>
          <a:p>
            <a:r>
              <a:rPr lang="vi-VN" dirty="0" smtClean="0"/>
              <a:t>- Công nghệ số</a:t>
            </a:r>
          </a:p>
          <a:p>
            <a:r>
              <a:rPr lang="vi-VN" dirty="0" smtClean="0"/>
              <a:t>- Tính kết nối</a:t>
            </a:r>
          </a:p>
          <a:p>
            <a:r>
              <a:rPr lang="vi-VN" dirty="0" smtClean="0"/>
              <a:t>- Trí thông minh nhân tạo.</a:t>
            </a:r>
          </a:p>
          <a:p>
            <a:r>
              <a:rPr lang="vi-VN" dirty="0" smtClean="0"/>
              <a:t>* Vai trò</a:t>
            </a:r>
          </a:p>
          <a:p>
            <a:r>
              <a:rPr lang="vi-VN" dirty="0" smtClean="0"/>
              <a:t>- Thay đổi cách thức sống, làm việc, sản xuất và di chuyển của con người.</a:t>
            </a:r>
          </a:p>
          <a:p>
            <a:r>
              <a:rPr lang="vi-VN" dirty="0" smtClean="0"/>
              <a:t>- Xuất hiện nhiều hình thức kinh doanh mới</a:t>
            </a:r>
          </a:p>
          <a:p>
            <a:r>
              <a:rPr lang="vi-VN" dirty="0" smtClean="0"/>
              <a:t>- Thay đổi quản trị xã hội: hình thành chính phủ số, kinh tế số, xã hội số.</a:t>
            </a:r>
            <a:endParaRPr lang="vi-VN" dirty="0"/>
          </a:p>
        </p:txBody>
      </p:sp>
    </p:spTree>
    <p:extLst>
      <p:ext uri="{BB962C8B-B14F-4D97-AF65-F5344CB8AC3E}">
        <p14:creationId xmlns:p14="http://schemas.microsoft.com/office/powerpoint/2010/main" val="341452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20688"/>
            <a:ext cx="7344816" cy="646331"/>
          </a:xfrm>
          <a:prstGeom prst="rect">
            <a:avLst/>
          </a:prstGeom>
        </p:spPr>
        <p:txBody>
          <a:bodyPr wrap="square">
            <a:spAutoFit/>
          </a:bodyPr>
          <a:lstStyle/>
          <a:p>
            <a:r>
              <a:rPr lang="vi-VN" dirty="0" smtClean="0"/>
              <a:t>Hãy vẽ sơ đồ tư duy thể hiện đặc trưng và vai trò của bốn cuộc cách mạng công nghiệp trong bài học này.</a:t>
            </a:r>
            <a:endParaRPr lang="vi-VN" dirty="0"/>
          </a:p>
        </p:txBody>
      </p:sp>
      <p:sp>
        <p:nvSpPr>
          <p:cNvPr id="3" name="Rectangle 2"/>
          <p:cNvSpPr/>
          <p:nvPr/>
        </p:nvSpPr>
        <p:spPr>
          <a:xfrm>
            <a:off x="3779912" y="188640"/>
            <a:ext cx="1492716" cy="369332"/>
          </a:xfrm>
          <a:prstGeom prst="rect">
            <a:avLst/>
          </a:prstGeom>
        </p:spPr>
        <p:txBody>
          <a:bodyPr wrap="none">
            <a:spAutoFit/>
          </a:bodyPr>
          <a:lstStyle/>
          <a:p>
            <a:r>
              <a:rPr lang="vi-VN" b="1" dirty="0" smtClean="0">
                <a:solidFill>
                  <a:srgbClr val="FF0000"/>
                </a:solidFill>
              </a:rPr>
              <a:t>LUYỆN TẬP</a:t>
            </a:r>
            <a:endParaRPr lang="vi-VN" b="1" dirty="0">
              <a:solidFill>
                <a:srgbClr val="FF0000"/>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7848871" cy="522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31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heel(1)">
                                      <p:cBhvr>
                                        <p:cTn id="1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5799" y="476672"/>
            <a:ext cx="1415772" cy="369332"/>
          </a:xfrm>
          <a:prstGeom prst="rect">
            <a:avLst/>
          </a:prstGeom>
        </p:spPr>
        <p:txBody>
          <a:bodyPr wrap="none">
            <a:spAutoFit/>
          </a:bodyPr>
          <a:lstStyle/>
          <a:p>
            <a:r>
              <a:rPr lang="vi-VN" b="1" dirty="0" smtClean="0">
                <a:solidFill>
                  <a:srgbClr val="FF0000"/>
                </a:solidFill>
              </a:rPr>
              <a:t>VẬN DỤNG</a:t>
            </a:r>
            <a:endParaRPr lang="vi-VN" b="1" dirty="0">
              <a:solidFill>
                <a:srgbClr val="FF0000"/>
              </a:solidFill>
            </a:endParaRPr>
          </a:p>
        </p:txBody>
      </p:sp>
      <p:sp>
        <p:nvSpPr>
          <p:cNvPr id="3" name="Rectangle 2"/>
          <p:cNvSpPr/>
          <p:nvPr/>
        </p:nvSpPr>
        <p:spPr>
          <a:xfrm>
            <a:off x="467544" y="1052736"/>
            <a:ext cx="8064896" cy="1200329"/>
          </a:xfrm>
          <a:prstGeom prst="rect">
            <a:avLst/>
          </a:prstGeom>
        </p:spPr>
        <p:txBody>
          <a:bodyPr wrap="square">
            <a:spAutoFit/>
          </a:bodyPr>
          <a:lstStyle/>
          <a:p>
            <a:r>
              <a:rPr lang="vi-VN" b="1" dirty="0" smtClean="0"/>
              <a:t>Em hãy cho biết, với một chiếc điện thoại thông minh, em có thể thực hiện những công việc gì trong hiện tại; dự đoán cho tương lai; liệt kê những việc cần tránh khi sử dụng điện thoại thông minh trong cuộc sống của em.</a:t>
            </a:r>
            <a:endParaRPr lang="vi-VN" b="1" dirty="0"/>
          </a:p>
        </p:txBody>
      </p:sp>
      <p:sp>
        <p:nvSpPr>
          <p:cNvPr id="4" name="Rectangle 3"/>
          <p:cNvSpPr/>
          <p:nvPr/>
        </p:nvSpPr>
        <p:spPr>
          <a:xfrm>
            <a:off x="647564" y="2996952"/>
            <a:ext cx="7704856" cy="1754326"/>
          </a:xfrm>
          <a:prstGeom prst="rect">
            <a:avLst/>
          </a:prstGeom>
        </p:spPr>
        <p:txBody>
          <a:bodyPr wrap="square">
            <a:spAutoFit/>
          </a:bodyPr>
          <a:lstStyle/>
          <a:p>
            <a:r>
              <a:rPr lang="vi-VN" dirty="0" smtClean="0"/>
              <a:t>+ Em có thể nghe, gọi, tra cứu, lưu trữ tài liệu, nghe nhạc, giải trí,..</a:t>
            </a:r>
          </a:p>
          <a:p>
            <a:r>
              <a:rPr lang="vi-VN" dirty="0" smtClean="0"/>
              <a:t>+ Một số tính năng điện thoại trong tương lai: mỏng hơn, nhẹ hơn, bền hơn, rẻ hơn, pin kéo dài cả năm,….</a:t>
            </a:r>
          </a:p>
          <a:p>
            <a:r>
              <a:rPr lang="vi-VN" dirty="0" smtClean="0"/>
              <a:t>+ Khi sử dụng điện thoại thông minh trong cuộc sống, cần tránh: không để lộ thông tin qua các trang mạng xã hội, không vào link lạ, trang web đồi trụy,…</a:t>
            </a:r>
            <a:endParaRPr lang="vi-VN" dirty="0"/>
          </a:p>
        </p:txBody>
      </p:sp>
    </p:spTree>
    <p:extLst>
      <p:ext uri="{BB962C8B-B14F-4D97-AF65-F5344CB8AC3E}">
        <p14:creationId xmlns:p14="http://schemas.microsoft.com/office/powerpoint/2010/main" val="273831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548679"/>
            <a:ext cx="6768752" cy="646331"/>
          </a:xfrm>
          <a:prstGeom prst="rect">
            <a:avLst/>
          </a:prstGeom>
        </p:spPr>
        <p:txBody>
          <a:bodyPr wrap="square">
            <a:spAutoFit/>
          </a:bodyPr>
          <a:lstStyle/>
          <a:p>
            <a:pPr algn="ctr"/>
            <a:r>
              <a:rPr lang="vi-VN" b="1" dirty="0" smtClean="0"/>
              <a:t>Quan sát hình 6.1 em hãy lựa chọn thuật ngữ ứng với các hình đại diện của mỗi cuộc cách mạng công nghiệp</a:t>
            </a:r>
            <a:endParaRPr lang="vi-VN"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05670"/>
            <a:ext cx="7775723" cy="339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43755" y="5013176"/>
            <a:ext cx="4572000" cy="1200329"/>
          </a:xfrm>
          <a:prstGeom prst="rect">
            <a:avLst/>
          </a:prstGeom>
        </p:spPr>
        <p:txBody>
          <a:bodyPr>
            <a:spAutoFit/>
          </a:bodyPr>
          <a:lstStyle/>
          <a:p>
            <a:r>
              <a:rPr lang="vi-VN" b="1" dirty="0" smtClean="0"/>
              <a:t>a – (4): động cơ hơi nước</a:t>
            </a:r>
          </a:p>
          <a:p>
            <a:r>
              <a:rPr lang="vi-VN" b="1" dirty="0" smtClean="0"/>
              <a:t>b – (3): năng lượng điện</a:t>
            </a:r>
          </a:p>
          <a:p>
            <a:r>
              <a:rPr lang="vi-VN" b="1" dirty="0" smtClean="0"/>
              <a:t>c – (1): công nghệ thông tin</a:t>
            </a:r>
          </a:p>
          <a:p>
            <a:r>
              <a:rPr lang="vi-VN" b="1" dirty="0" smtClean="0"/>
              <a:t>d – (2): kết nối thông minh</a:t>
            </a:r>
            <a:endParaRPr lang="vi-VN" b="1" dirty="0"/>
          </a:p>
        </p:txBody>
      </p:sp>
    </p:spTree>
    <p:extLst>
      <p:ext uri="{BB962C8B-B14F-4D97-AF65-F5344CB8AC3E}">
        <p14:creationId xmlns:p14="http://schemas.microsoft.com/office/powerpoint/2010/main" val="97807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4519186" cy="369332"/>
          </a:xfrm>
          <a:prstGeom prst="rect">
            <a:avLst/>
          </a:prstGeom>
        </p:spPr>
        <p:txBody>
          <a:bodyPr wrap="none">
            <a:spAutoFit/>
          </a:bodyPr>
          <a:lstStyle/>
          <a:p>
            <a:r>
              <a:rPr lang="vi-VN" b="1" dirty="0" smtClean="0"/>
              <a:t>I. Khái quát về cách mạng công nghiệp</a:t>
            </a:r>
            <a:r>
              <a:rPr lang="en-US" b="1" dirty="0" smtClean="0"/>
              <a:t>:</a:t>
            </a:r>
            <a:endParaRPr lang="vi-VN" b="1" dirty="0"/>
          </a:p>
        </p:txBody>
      </p:sp>
      <p:sp>
        <p:nvSpPr>
          <p:cNvPr id="3" name="Rectangle 2"/>
          <p:cNvSpPr/>
          <p:nvPr/>
        </p:nvSpPr>
        <p:spPr>
          <a:xfrm>
            <a:off x="5931475" y="829205"/>
            <a:ext cx="2410448" cy="1477328"/>
          </a:xfrm>
          <a:prstGeom prst="rect">
            <a:avLst/>
          </a:prstGeom>
          <a:solidFill>
            <a:schemeClr val="bg2"/>
          </a:solidFill>
        </p:spPr>
        <p:txBody>
          <a:bodyPr wrap="square">
            <a:spAutoFit/>
          </a:bodyPr>
          <a:lstStyle/>
          <a:p>
            <a:r>
              <a:rPr lang="vi-VN" dirty="0" smtClean="0">
                <a:solidFill>
                  <a:srgbClr val="FF0000"/>
                </a:solidFill>
              </a:rPr>
              <a:t>Em hãy cho biết trong những điều kiện nào thì sẽ diễn ra một cuộc cách mạng công nghiệp</a:t>
            </a:r>
            <a:r>
              <a:rPr lang="en-US" dirty="0" smtClean="0">
                <a:solidFill>
                  <a:srgbClr val="FF0000"/>
                </a:solidFill>
              </a:rPr>
              <a:t>?</a:t>
            </a:r>
            <a:endParaRPr lang="vi-VN" dirty="0">
              <a:solidFill>
                <a:srgbClr val="FF0000"/>
              </a:solidFill>
            </a:endParaRPr>
          </a:p>
        </p:txBody>
      </p:sp>
      <p:sp>
        <p:nvSpPr>
          <p:cNvPr id="4" name="Rectangle 3"/>
          <p:cNvSpPr/>
          <p:nvPr/>
        </p:nvSpPr>
        <p:spPr>
          <a:xfrm>
            <a:off x="5915954" y="2996952"/>
            <a:ext cx="2664296" cy="2585323"/>
          </a:xfrm>
          <a:prstGeom prst="rect">
            <a:avLst/>
          </a:prstGeom>
          <a:ln w="19050">
            <a:solidFill>
              <a:schemeClr val="tx1"/>
            </a:solidFill>
          </a:ln>
        </p:spPr>
        <p:txBody>
          <a:bodyPr wrap="square">
            <a:spAutoFit/>
          </a:bodyPr>
          <a:lstStyle/>
          <a:p>
            <a:r>
              <a:rPr lang="vi-VN" dirty="0" smtClean="0"/>
              <a:t>Cách mạng công nghiệp diễn ra khi có sự đột phá về công nghệ, các thành tựu khoa học và công nghệ được áp dụng vào cuộc sống, mang lại sự thay đổi sâu sắc mọi mặt đời sống xã hội.</a:t>
            </a:r>
            <a:endParaRPr lang="vi-VN" dirty="0"/>
          </a:p>
        </p:txBody>
      </p:sp>
      <p:sp>
        <p:nvSpPr>
          <p:cNvPr id="5" name="Rectangle 4"/>
          <p:cNvSpPr/>
          <p:nvPr/>
        </p:nvSpPr>
        <p:spPr>
          <a:xfrm>
            <a:off x="755576" y="1222832"/>
            <a:ext cx="4752528" cy="2585323"/>
          </a:xfrm>
          <a:prstGeom prst="rect">
            <a:avLst/>
          </a:prstGeom>
        </p:spPr>
        <p:txBody>
          <a:bodyPr wrap="square">
            <a:spAutoFit/>
          </a:bodyPr>
          <a:lstStyle/>
          <a:p>
            <a:r>
              <a:rPr lang="vi-VN" dirty="0" smtClean="0"/>
              <a:t>- Là cuộc cách mạng trong lĩnh vực sản xuất khu ứng dụng các thành tựu khoa học và công nghệ vào cuộc sống, mang lại sự thay đổi sâu sắc mọi mặt đời sống xã hội.</a:t>
            </a:r>
          </a:p>
          <a:p>
            <a:r>
              <a:rPr lang="vi-VN" dirty="0" smtClean="0"/>
              <a:t>- Các cuộc cách mạng công nghiệp:</a:t>
            </a:r>
          </a:p>
          <a:p>
            <a:r>
              <a:rPr lang="vi-VN" dirty="0" smtClean="0"/>
              <a:t>+ Động cơ hơi nước và cơ giới hóa</a:t>
            </a:r>
          </a:p>
          <a:p>
            <a:r>
              <a:rPr lang="vi-VN" dirty="0" smtClean="0"/>
              <a:t>+ Năng lượng điện và sản xuất hàng loạt</a:t>
            </a:r>
          </a:p>
          <a:p>
            <a:r>
              <a:rPr lang="vi-VN" dirty="0" smtClean="0"/>
              <a:t>+ Công nghệ thông tin và tự động hóa</a:t>
            </a:r>
          </a:p>
          <a:p>
            <a:r>
              <a:rPr lang="vi-VN" dirty="0" smtClean="0"/>
              <a:t>+ Công nghệ số và trí tuệ nhân tạo.</a:t>
            </a:r>
            <a:endParaRPr lang="vi-VN" dirty="0"/>
          </a:p>
        </p:txBody>
      </p:sp>
    </p:spTree>
    <p:extLst>
      <p:ext uri="{BB962C8B-B14F-4D97-AF65-F5344CB8AC3E}">
        <p14:creationId xmlns:p14="http://schemas.microsoft.com/office/powerpoint/2010/main" val="271435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25514"/>
            <a:ext cx="4572000" cy="646331"/>
          </a:xfrm>
          <a:prstGeom prst="rect">
            <a:avLst/>
          </a:prstGeom>
        </p:spPr>
        <p:txBody>
          <a:bodyPr>
            <a:spAutoFit/>
          </a:bodyPr>
          <a:lstStyle/>
          <a:p>
            <a:r>
              <a:rPr lang="vi-VN" b="1" dirty="0" smtClean="0"/>
              <a:t>II. Các cuộc cách mạng công nghiệp</a:t>
            </a:r>
          </a:p>
          <a:p>
            <a:r>
              <a:rPr lang="vi-VN" b="1" dirty="0" smtClean="0"/>
              <a:t>1. Cách mạng công nghiệp lần thứ nhất</a:t>
            </a:r>
            <a:endParaRPr lang="vi-VN" b="1" dirty="0"/>
          </a:p>
        </p:txBody>
      </p:sp>
      <p:sp>
        <p:nvSpPr>
          <p:cNvPr id="3" name="Rectangle 2"/>
          <p:cNvSpPr/>
          <p:nvPr/>
        </p:nvSpPr>
        <p:spPr>
          <a:xfrm>
            <a:off x="994565" y="1124778"/>
            <a:ext cx="2360360" cy="1477328"/>
          </a:xfrm>
          <a:prstGeom prst="rect">
            <a:avLst/>
          </a:prstGeom>
          <a:solidFill>
            <a:schemeClr val="bg2"/>
          </a:solidFill>
        </p:spPr>
        <p:txBody>
          <a:bodyPr wrap="square">
            <a:spAutoFit/>
          </a:bodyPr>
          <a:lstStyle/>
          <a:p>
            <a:pPr algn="ctr"/>
            <a:r>
              <a:rPr lang="vi-VN" dirty="0" smtClean="0">
                <a:solidFill>
                  <a:srgbClr val="FF0000"/>
                </a:solidFill>
              </a:rPr>
              <a:t>Theo em, sự ra đời của động cơ hơi nước đã tác động đến sản xuất và đời sống như thế nào?</a:t>
            </a:r>
            <a:endParaRPr lang="vi-VN" dirty="0">
              <a:solidFill>
                <a:srgbClr val="FF0000"/>
              </a:solidFill>
            </a:endParaRPr>
          </a:p>
        </p:txBody>
      </p:sp>
      <p:pic>
        <p:nvPicPr>
          <p:cNvPr id="4" name="Picture 3" descr="Công nghệ 10 Bài 6: Cách mạng công nghiệp | Kết nối tri thức (ảnh 2)"/>
          <p:cNvPicPr/>
          <p:nvPr/>
        </p:nvPicPr>
        <p:blipFill>
          <a:blip r:embed="rId2">
            <a:extLst>
              <a:ext uri="{28A0092B-C50C-407E-A947-70E740481C1C}">
                <a14:useLocalDpi xmlns:a14="http://schemas.microsoft.com/office/drawing/2010/main" val="0"/>
              </a:ext>
            </a:extLst>
          </a:blip>
          <a:srcRect/>
          <a:stretch>
            <a:fillRect/>
          </a:stretch>
        </p:blipFill>
        <p:spPr bwMode="auto">
          <a:xfrm>
            <a:off x="463384" y="2889845"/>
            <a:ext cx="3604560" cy="2915419"/>
          </a:xfrm>
          <a:prstGeom prst="rect">
            <a:avLst/>
          </a:prstGeom>
          <a:noFill/>
          <a:ln>
            <a:noFill/>
          </a:ln>
        </p:spPr>
      </p:pic>
      <p:sp>
        <p:nvSpPr>
          <p:cNvPr id="5" name="Rectangle 4"/>
          <p:cNvSpPr/>
          <p:nvPr/>
        </p:nvSpPr>
        <p:spPr>
          <a:xfrm>
            <a:off x="4211960" y="1098024"/>
            <a:ext cx="4572000" cy="5355312"/>
          </a:xfrm>
          <a:prstGeom prst="rect">
            <a:avLst/>
          </a:prstGeom>
          <a:ln>
            <a:solidFill>
              <a:schemeClr val="tx1"/>
            </a:solidFill>
          </a:ln>
        </p:spPr>
        <p:txBody>
          <a:bodyPr>
            <a:spAutoFit/>
          </a:bodyPr>
          <a:lstStyle/>
          <a:p>
            <a:r>
              <a:rPr lang="vi-VN" dirty="0" smtClean="0"/>
              <a:t>+ Động cơ hơi nước ra đời là khởi nguồn của cách mạng công nghiệp lần thứ nhất</a:t>
            </a:r>
          </a:p>
          <a:p>
            <a:r>
              <a:rPr lang="vi-VN" dirty="0" smtClean="0"/>
              <a:t>+ Trong sản xuất, ta nhận thấy Trước khi có động cơ hơi nước, các nhà máy dựa vào năng lượng gió hoặc dòng chảy của nước để vận hành đã bị giới hạn tại một số khu vực địa lý nhất định. Động cơ hơi nước ra đời giúp các nhà máy sản xuất có thể được xây dựng ở bất kỳ đâu, không chỉ dọc theo các dòng sông chảy xiết và làm tăng năng suất lao động.</a:t>
            </a:r>
          </a:p>
          <a:p>
            <a:r>
              <a:rPr lang="vi-VN" dirty="0" smtClean="0"/>
              <a:t>+ Đời sống xã hội, ta nhận thấy máy hơi nước còn được ứng dụng trong lĩnh vực giao thông vận tải. Đầu những năm 1800, động cơ hơi nước trở nên nhỏ gọn, đủ để lắp ráp vào đầu máy xe lửa và tàu thuyền giúp con người đi xa hơn và làm xuất hiện nhiều thành phố hơn và xuất hiện chủ nghĩa tư bản ở châu Âu.</a:t>
            </a:r>
            <a:endParaRPr lang="vi-VN" dirty="0"/>
          </a:p>
        </p:txBody>
      </p:sp>
    </p:spTree>
    <p:extLst>
      <p:ext uri="{BB962C8B-B14F-4D97-AF65-F5344CB8AC3E}">
        <p14:creationId xmlns:p14="http://schemas.microsoft.com/office/powerpoint/2010/main" val="78792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842" y="306897"/>
            <a:ext cx="7992888" cy="5909310"/>
          </a:xfrm>
          <a:prstGeom prst="rect">
            <a:avLst/>
          </a:prstGeom>
        </p:spPr>
        <p:txBody>
          <a:bodyPr wrap="square">
            <a:spAutoFit/>
          </a:bodyPr>
          <a:lstStyle/>
          <a:p>
            <a:r>
              <a:rPr lang="vi-VN" b="1" dirty="0" smtClean="0"/>
              <a:t>1. Cách mạng công nghiệp lần thứ nhất</a:t>
            </a:r>
          </a:p>
          <a:p>
            <a:r>
              <a:rPr lang="vi-VN" dirty="0" smtClean="0"/>
              <a:t>a. Bối cảnh ra đời và những thành tựu về công nghệ</a:t>
            </a:r>
          </a:p>
          <a:p>
            <a:r>
              <a:rPr lang="vi-VN" dirty="0" smtClean="0"/>
              <a:t>* Bối cảnh:</a:t>
            </a:r>
          </a:p>
          <a:p>
            <a:r>
              <a:rPr lang="vi-VN" dirty="0" smtClean="0"/>
              <a:t>- Bắt đầu từ cuối thế kỉ XVIII, từ nước Anh, sang châu Âu, Hoa Kì và các nước trên thế giới.</a:t>
            </a:r>
          </a:p>
          <a:p>
            <a:r>
              <a:rPr lang="vi-VN" dirty="0" smtClean="0"/>
              <a:t>- Trước đó, kinh tế nhỏ lẻ, dựa vào nông nghiệp là chính và nguồn năng lượng tự nhiên.</a:t>
            </a:r>
          </a:p>
          <a:p>
            <a:r>
              <a:rPr lang="vi-VN" dirty="0" smtClean="0"/>
              <a:t>* Thành tựu</a:t>
            </a:r>
          </a:p>
          <a:p>
            <a:r>
              <a:rPr lang="vi-VN" dirty="0" smtClean="0"/>
              <a:t>- Máy hơi nước</a:t>
            </a:r>
          </a:p>
          <a:p>
            <a:r>
              <a:rPr lang="vi-VN" dirty="0" smtClean="0"/>
              <a:t>- Máy dệt vải</a:t>
            </a:r>
          </a:p>
          <a:p>
            <a:r>
              <a:rPr lang="vi-VN" dirty="0" smtClean="0"/>
              <a:t>- Luyện thép</a:t>
            </a:r>
          </a:p>
          <a:p>
            <a:r>
              <a:rPr lang="vi-VN" dirty="0" smtClean="0"/>
              <a:t> </a:t>
            </a:r>
          </a:p>
          <a:p>
            <a:r>
              <a:rPr lang="vi-VN" dirty="0" smtClean="0"/>
              <a:t>b. Vai trò, đặc điểm của cách mạng công nghiệp lần thứ nhất.</a:t>
            </a:r>
          </a:p>
          <a:p>
            <a:r>
              <a:rPr lang="vi-VN" dirty="0" smtClean="0"/>
              <a:t>* Đặc điểm:</a:t>
            </a:r>
          </a:p>
          <a:p>
            <a:r>
              <a:rPr lang="vi-VN" dirty="0" smtClean="0"/>
              <a:t>- Năng lượng hơi nước</a:t>
            </a:r>
          </a:p>
          <a:p>
            <a:r>
              <a:rPr lang="vi-VN" dirty="0" smtClean="0"/>
              <a:t>- Cơ giới hóa</a:t>
            </a:r>
          </a:p>
          <a:p>
            <a:r>
              <a:rPr lang="vi-VN" dirty="0" smtClean="0"/>
              <a:t>* Vai trò</a:t>
            </a:r>
          </a:p>
          <a:p>
            <a:r>
              <a:rPr lang="vi-VN" dirty="0" smtClean="0"/>
              <a:t>- Sản xuất phát triển</a:t>
            </a:r>
          </a:p>
          <a:p>
            <a:r>
              <a:rPr lang="vi-VN" dirty="0" smtClean="0"/>
              <a:t>- Nâng cao năng suất lao động</a:t>
            </a:r>
          </a:p>
          <a:p>
            <a:r>
              <a:rPr lang="vi-VN" dirty="0" smtClean="0"/>
              <a:t>- Tạo bứt phá trong công nghiệp, nông nghiệp</a:t>
            </a:r>
          </a:p>
          <a:p>
            <a:r>
              <a:rPr lang="vi-VN" dirty="0" smtClean="0"/>
              <a:t>- Giúp nền kinh tế đi lên</a:t>
            </a:r>
            <a:endParaRPr lang="vi-VN" dirty="0"/>
          </a:p>
        </p:txBody>
      </p:sp>
    </p:spTree>
    <p:extLst>
      <p:ext uri="{BB962C8B-B14F-4D97-AF65-F5344CB8AC3E}">
        <p14:creationId xmlns:p14="http://schemas.microsoft.com/office/powerpoint/2010/main" val="227688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6216" y="836712"/>
            <a:ext cx="2163238" cy="1477328"/>
          </a:xfrm>
          <a:prstGeom prst="rect">
            <a:avLst/>
          </a:prstGeom>
          <a:solidFill>
            <a:schemeClr val="bg2"/>
          </a:solidFill>
        </p:spPr>
        <p:txBody>
          <a:bodyPr wrap="square">
            <a:spAutoFit/>
          </a:bodyPr>
          <a:lstStyle/>
          <a:p>
            <a:pPr algn="ctr"/>
            <a:r>
              <a:rPr lang="vi-VN" dirty="0" smtClean="0">
                <a:solidFill>
                  <a:srgbClr val="FF0000"/>
                </a:solidFill>
              </a:rPr>
              <a:t>Theo em sự ra đời của điện năng đã tác động đến sản xuất và đời sống như thế nào?</a:t>
            </a:r>
            <a:endParaRPr lang="vi-VN" dirty="0">
              <a:solidFill>
                <a:srgbClr val="FF0000"/>
              </a:solidFill>
            </a:endParaRPr>
          </a:p>
        </p:txBody>
      </p:sp>
      <p:sp>
        <p:nvSpPr>
          <p:cNvPr id="3" name="Rectangle 2"/>
          <p:cNvSpPr/>
          <p:nvPr/>
        </p:nvSpPr>
        <p:spPr>
          <a:xfrm>
            <a:off x="661588" y="294894"/>
            <a:ext cx="4365298" cy="369332"/>
          </a:xfrm>
          <a:prstGeom prst="rect">
            <a:avLst/>
          </a:prstGeom>
        </p:spPr>
        <p:txBody>
          <a:bodyPr wrap="none">
            <a:spAutoFit/>
          </a:bodyPr>
          <a:lstStyle/>
          <a:p>
            <a:r>
              <a:rPr lang="vi-VN" b="1" dirty="0" smtClean="0"/>
              <a:t>2. Cách mạng công nghiệp lần thứ hai</a:t>
            </a:r>
            <a:endParaRPr lang="vi-VN"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25" y="727943"/>
            <a:ext cx="587057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14692" y="5049937"/>
            <a:ext cx="7131269" cy="1477328"/>
          </a:xfrm>
          <a:prstGeom prst="rect">
            <a:avLst/>
          </a:prstGeom>
        </p:spPr>
        <p:txBody>
          <a:bodyPr wrap="square">
            <a:spAutoFit/>
          </a:bodyPr>
          <a:lstStyle/>
          <a:p>
            <a:r>
              <a:rPr lang="vi-VN" dirty="0" smtClean="0"/>
              <a:t>+ Sự phát triển của điện đã có những thay đổi đáng kể nền công nghiệp chạy hơi nước và đó là bước thay đổi lớn ở xã hội loài người</a:t>
            </a:r>
          </a:p>
          <a:p>
            <a:r>
              <a:rPr lang="vi-VN" dirty="0" smtClean="0"/>
              <a:t>+ Điện là điều kiện tiên quyết để phát triển công nghiệp và đời sống</a:t>
            </a:r>
          </a:p>
          <a:p>
            <a:r>
              <a:rPr lang="vi-VN" dirty="0" smtClean="0"/>
              <a:t>+ Có tính linh hoạt cao khi ứng dụng ở nhiều lĩnh vực công nghiệp và đời sống</a:t>
            </a:r>
            <a:endParaRPr lang="vi-VN" dirty="0"/>
          </a:p>
        </p:txBody>
      </p:sp>
    </p:spTree>
    <p:extLst>
      <p:ext uri="{BB962C8B-B14F-4D97-AF65-F5344CB8AC3E}">
        <p14:creationId xmlns:p14="http://schemas.microsoft.com/office/powerpoint/2010/main" val="17885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04664"/>
            <a:ext cx="7488832" cy="5355312"/>
          </a:xfrm>
          <a:prstGeom prst="rect">
            <a:avLst/>
          </a:prstGeom>
        </p:spPr>
        <p:txBody>
          <a:bodyPr wrap="square">
            <a:spAutoFit/>
          </a:bodyPr>
          <a:lstStyle/>
          <a:p>
            <a:r>
              <a:rPr lang="vi-VN" b="1" dirty="0" smtClean="0"/>
              <a:t>2. Cách mạng công nghiệp lần thứ hai</a:t>
            </a:r>
          </a:p>
          <a:p>
            <a:r>
              <a:rPr lang="vi-VN" dirty="0" smtClean="0"/>
              <a:t>a. Bối cảnh ra đời và những thành tựu về công nghệ</a:t>
            </a:r>
          </a:p>
          <a:p>
            <a:r>
              <a:rPr lang="vi-VN" dirty="0" smtClean="0"/>
              <a:t>* Bối cảnh:</a:t>
            </a:r>
          </a:p>
          <a:p>
            <a:r>
              <a:rPr lang="vi-VN" dirty="0" smtClean="0"/>
              <a:t>- Bắt đầu từ cuối thể kỉ XIX</a:t>
            </a:r>
          </a:p>
          <a:p>
            <a:r>
              <a:rPr lang="vi-VN" dirty="0" smtClean="0"/>
              <a:t>- Gắn liền với sự phát triển của Anh, Đức, Hoa kì</a:t>
            </a:r>
          </a:p>
          <a:p>
            <a:r>
              <a:rPr lang="vi-VN" dirty="0" smtClean="0"/>
              <a:t>* Thành tựu</a:t>
            </a:r>
          </a:p>
          <a:p>
            <a:r>
              <a:rPr lang="vi-VN" dirty="0" smtClean="0"/>
              <a:t>- Thomas Edison khai trương nhà máy điện đầu tiên trên thế giới.</a:t>
            </a:r>
          </a:p>
          <a:p>
            <a:r>
              <a:rPr lang="vi-VN" dirty="0" smtClean="0"/>
              <a:t>- 1885, xe hơi đầu tiên trên thế giới sử dụng động cơ đốt trong ra đời</a:t>
            </a:r>
          </a:p>
          <a:p>
            <a:r>
              <a:rPr lang="vi-VN" dirty="0" smtClean="0"/>
              <a:t>- 1908, hãng Ford Motor chế tạo thành công chiếc xe hơi chạt bằng động cơ đốt trong tại Mỹ.</a:t>
            </a:r>
          </a:p>
          <a:p>
            <a:r>
              <a:rPr lang="vi-VN" dirty="0" smtClean="0"/>
              <a:t>b. Vai trò và đặc điểm của cách mạng công nghiệp lần thứ hai</a:t>
            </a:r>
          </a:p>
          <a:p>
            <a:r>
              <a:rPr lang="vi-VN" dirty="0" smtClean="0"/>
              <a:t> * Đặc điểm:</a:t>
            </a:r>
          </a:p>
          <a:p>
            <a:r>
              <a:rPr lang="vi-VN" dirty="0" smtClean="0"/>
              <a:t>- Năng lượng điện quy mô lớn.</a:t>
            </a:r>
          </a:p>
          <a:p>
            <a:r>
              <a:rPr lang="vi-VN" dirty="0" smtClean="0"/>
              <a:t>- Dây chuyền sản xuất quy mô lớn</a:t>
            </a:r>
          </a:p>
          <a:p>
            <a:r>
              <a:rPr lang="vi-VN" dirty="0" smtClean="0"/>
              <a:t>* Vai trò</a:t>
            </a:r>
          </a:p>
          <a:p>
            <a:r>
              <a:rPr lang="vi-VN" dirty="0" smtClean="0"/>
              <a:t>- Mở đầu kỉ nguyên điện khí hóa</a:t>
            </a:r>
          </a:p>
          <a:p>
            <a:r>
              <a:rPr lang="vi-VN" dirty="0" smtClean="0"/>
              <a:t>- Tạo đà phát triển cho các ngành công nghiệp khác</a:t>
            </a:r>
          </a:p>
          <a:p>
            <a:r>
              <a:rPr lang="vi-VN" dirty="0" smtClean="0"/>
              <a:t>- Sự ra đời của nhiều lính vực, ngành nghề mới</a:t>
            </a:r>
          </a:p>
          <a:p>
            <a:r>
              <a:rPr lang="vi-VN" dirty="0" smtClean="0"/>
              <a:t>- Hình thành lực lượng lao động mới.</a:t>
            </a:r>
            <a:endParaRPr lang="vi-VN" dirty="0"/>
          </a:p>
        </p:txBody>
      </p:sp>
    </p:spTree>
    <p:extLst>
      <p:ext uri="{BB962C8B-B14F-4D97-AF65-F5344CB8AC3E}">
        <p14:creationId xmlns:p14="http://schemas.microsoft.com/office/powerpoint/2010/main" val="259462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632" y="260648"/>
            <a:ext cx="4301177" cy="369332"/>
          </a:xfrm>
          <a:prstGeom prst="rect">
            <a:avLst/>
          </a:prstGeom>
        </p:spPr>
        <p:txBody>
          <a:bodyPr wrap="none">
            <a:spAutoFit/>
          </a:bodyPr>
          <a:lstStyle/>
          <a:p>
            <a:r>
              <a:rPr lang="vi-VN" b="1" dirty="0" smtClean="0"/>
              <a:t>3. Cách mạng công nghiệp lần thứ ba</a:t>
            </a:r>
            <a:endParaRPr lang="vi-VN" b="1" dirty="0"/>
          </a:p>
        </p:txBody>
      </p:sp>
      <p:sp>
        <p:nvSpPr>
          <p:cNvPr id="3" name="Rectangle 2"/>
          <p:cNvSpPr/>
          <p:nvPr/>
        </p:nvSpPr>
        <p:spPr>
          <a:xfrm>
            <a:off x="6300192" y="908720"/>
            <a:ext cx="2627784" cy="1200329"/>
          </a:xfrm>
          <a:prstGeom prst="rect">
            <a:avLst/>
          </a:prstGeom>
          <a:solidFill>
            <a:schemeClr val="bg2"/>
          </a:solidFill>
        </p:spPr>
        <p:txBody>
          <a:bodyPr wrap="square">
            <a:spAutoFit/>
          </a:bodyPr>
          <a:lstStyle/>
          <a:p>
            <a:r>
              <a:rPr lang="vi-VN" dirty="0" smtClean="0">
                <a:solidFill>
                  <a:srgbClr val="FF0000"/>
                </a:solidFill>
              </a:rPr>
              <a:t>Theo em, máy tính (Hình 6.4) đã tác động đến sản xuất và đời sống như thế nào?</a:t>
            </a:r>
            <a:endParaRPr lang="vi-VN"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13648"/>
            <a:ext cx="4536504" cy="355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99592" y="4581487"/>
            <a:ext cx="7402960" cy="1477328"/>
          </a:xfrm>
          <a:prstGeom prst="rect">
            <a:avLst/>
          </a:prstGeom>
        </p:spPr>
        <p:txBody>
          <a:bodyPr wrap="square">
            <a:spAutoFit/>
          </a:bodyPr>
          <a:lstStyle/>
          <a:p>
            <a:r>
              <a:rPr lang="vi-VN" dirty="0" smtClean="0"/>
              <a:t>+ Tạo đà nhảy vọt về năng suất lao động, làm tăng quy mô và tốc độ sản xuất</a:t>
            </a:r>
          </a:p>
          <a:p>
            <a:r>
              <a:rPr lang="vi-VN" dirty="0" smtClean="0"/>
              <a:t>+ Mất đi nhiều ngành truyền thống, xuất hiện nhiều ngành mới</a:t>
            </a:r>
          </a:p>
          <a:p>
            <a:r>
              <a:rPr lang="vi-VN" dirty="0" smtClean="0"/>
              <a:t>+ Tạo đà nhảy vọt về sản xuất hàng hóa làm giá thành giảm và nâng cao chất lượng và số lượng sản phẩm</a:t>
            </a:r>
            <a:endParaRPr lang="vi-VN" dirty="0"/>
          </a:p>
        </p:txBody>
      </p:sp>
    </p:spTree>
    <p:extLst>
      <p:ext uri="{BB962C8B-B14F-4D97-AF65-F5344CB8AC3E}">
        <p14:creationId xmlns:p14="http://schemas.microsoft.com/office/powerpoint/2010/main" val="37642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260648"/>
            <a:ext cx="8136904" cy="5632311"/>
          </a:xfrm>
          <a:prstGeom prst="rect">
            <a:avLst/>
          </a:prstGeom>
        </p:spPr>
        <p:txBody>
          <a:bodyPr wrap="square">
            <a:spAutoFit/>
          </a:bodyPr>
          <a:lstStyle/>
          <a:p>
            <a:r>
              <a:rPr lang="vi-VN" b="1" dirty="0" smtClean="0"/>
              <a:t>3. Cách mạng công nghiệp lần thứ ba</a:t>
            </a:r>
          </a:p>
          <a:p>
            <a:r>
              <a:rPr lang="vi-VN" dirty="0" smtClean="0"/>
              <a:t>a. Bối cảnh ra đời và những thành tựu về công nghệ</a:t>
            </a:r>
          </a:p>
          <a:p>
            <a:r>
              <a:rPr lang="vi-VN" dirty="0" smtClean="0"/>
              <a:t>* Bối cảnh</a:t>
            </a:r>
          </a:p>
          <a:p>
            <a:r>
              <a:rPr lang="vi-VN" dirty="0" smtClean="0"/>
              <a:t>- Những năm 70 của thế kỉ XX, khởi đầu từ nước Mĩ</a:t>
            </a:r>
          </a:p>
          <a:p>
            <a:r>
              <a:rPr lang="vi-VN" dirty="0" smtClean="0"/>
              <a:t>* Thành tựu</a:t>
            </a:r>
          </a:p>
          <a:p>
            <a:r>
              <a:rPr lang="vi-VN" dirty="0" smtClean="0"/>
              <a:t>- Máy tính xách tay 1970</a:t>
            </a:r>
          </a:p>
          <a:p>
            <a:r>
              <a:rPr lang="vi-VN" dirty="0" smtClean="0"/>
              <a:t>- Mạng Intermet những năm 90</a:t>
            </a:r>
          </a:p>
          <a:p>
            <a:r>
              <a:rPr lang="vi-VN" dirty="0" smtClean="0"/>
              <a:t>- 1968, sáng chế bộ điều khiển logic có thể lập trình cùng công nghệ robot tạo ra kỉ nguyên tự động hóa mức độ cao.</a:t>
            </a:r>
          </a:p>
          <a:p>
            <a:r>
              <a:rPr lang="vi-VN" dirty="0" smtClean="0"/>
              <a:t>b. Vai trò và đặc điểm của cách mạng công nghiệp lần thứ ba.</a:t>
            </a:r>
          </a:p>
          <a:p>
            <a:r>
              <a:rPr lang="vi-VN" dirty="0" smtClean="0"/>
              <a:t>* Đặc trưng:</a:t>
            </a:r>
          </a:p>
          <a:p>
            <a:r>
              <a:rPr lang="vi-VN" dirty="0" smtClean="0"/>
              <a:t>- Công nghệ thông tin</a:t>
            </a:r>
          </a:p>
          <a:p>
            <a:r>
              <a:rPr lang="vi-VN" dirty="0" smtClean="0"/>
              <a:t>- Tự động hóa</a:t>
            </a:r>
          </a:p>
          <a:p>
            <a:r>
              <a:rPr lang="vi-VN" dirty="0" smtClean="0"/>
              <a:t>* Vai trò:</a:t>
            </a:r>
          </a:p>
          <a:p>
            <a:r>
              <a:rPr lang="vi-VN" dirty="0" smtClean="0"/>
              <a:t>- Xóa nhòa ranh giới giữa các nhà máy, vùng miền, quốc gia, khu vực.</a:t>
            </a:r>
          </a:p>
          <a:p>
            <a:r>
              <a:rPr lang="vi-VN" dirty="0" smtClean="0"/>
              <a:t>- Tạo bước nhảy vọt về năng suất lao động, quy mô và tốc độ</a:t>
            </a:r>
          </a:p>
          <a:p>
            <a:r>
              <a:rPr lang="vi-VN" dirty="0" smtClean="0"/>
              <a:t>- Biến đổi đời sống con người và xã hội.</a:t>
            </a:r>
          </a:p>
          <a:p>
            <a:r>
              <a:rPr lang="vi-VN" dirty="0" smtClean="0"/>
              <a:t>- Nhiều ngành công nghiệp mới ra đời.</a:t>
            </a:r>
          </a:p>
          <a:p>
            <a:r>
              <a:rPr lang="vi-VN" dirty="0" smtClean="0"/>
              <a:t>- Lao động đứng trước thách thức bị thay thế bởi robot.</a:t>
            </a:r>
          </a:p>
          <a:p>
            <a:r>
              <a:rPr lang="vi-VN" dirty="0" smtClean="0"/>
              <a:t> </a:t>
            </a:r>
            <a:endParaRPr lang="vi-VN" dirty="0"/>
          </a:p>
        </p:txBody>
      </p:sp>
    </p:spTree>
    <p:extLst>
      <p:ext uri="{BB962C8B-B14F-4D97-AF65-F5344CB8AC3E}">
        <p14:creationId xmlns:p14="http://schemas.microsoft.com/office/powerpoint/2010/main" val="290570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1609</Words>
  <Application>Microsoft Office PowerPoint</Application>
  <PresentationFormat>On-screen Show (4:3)</PresentationFormat>
  <Paragraphs>120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dc:creator>
  <cp:lastModifiedBy>21AK22</cp:lastModifiedBy>
  <cp:revision>5</cp:revision>
  <dcterms:created xsi:type="dcterms:W3CDTF">2022-11-09T16:56:03Z</dcterms:created>
  <dcterms:modified xsi:type="dcterms:W3CDTF">2022-11-09T17:38:05Z</dcterms:modified>
</cp:coreProperties>
</file>